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91" r:id="rId2"/>
    <p:sldId id="262" r:id="rId3"/>
    <p:sldId id="263" r:id="rId4"/>
    <p:sldId id="292" r:id="rId5"/>
    <p:sldId id="299" r:id="rId6"/>
    <p:sldId id="307" r:id="rId7"/>
    <p:sldId id="294" r:id="rId8"/>
    <p:sldId id="308" r:id="rId9"/>
    <p:sldId id="301" r:id="rId10"/>
    <p:sldId id="302" r:id="rId11"/>
    <p:sldId id="296" r:id="rId12"/>
    <p:sldId id="303" r:id="rId13"/>
    <p:sldId id="304" r:id="rId14"/>
    <p:sldId id="305" r:id="rId15"/>
    <p:sldId id="266" r:id="rId16"/>
  </p:sldIdLst>
  <p:sldSz cx="9906000" cy="6858000" type="A4"/>
  <p:notesSz cx="6669088" cy="982027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7" autoAdjust="0"/>
  </p:normalViewPr>
  <p:slideViewPr>
    <p:cSldViewPr>
      <p:cViewPr varScale="1">
        <p:scale>
          <a:sx n="87" d="100"/>
          <a:sy n="87" d="100"/>
        </p:scale>
        <p:origin x="882" y="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vorakv\Documents\Osobn&#237;\Jachting\KM%20&#268;SJ\evidence_start&#367;_klub&#367;_C_Q_RsF_2014_n&#225;vrh_&#268;SJ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Sezona 2011</c:v>
          </c:tx>
          <c:invertIfNegative val="0"/>
          <c:cat>
            <c:strLit>
              <c:ptCount val="1"/>
              <c:pt idx="0">
                <c:v>Pohárové závody a MČR</c:v>
              </c:pt>
            </c:strLit>
          </c:cat>
          <c:val>
            <c:numRef>
              <c:f>'Q srovnani 11_12_13_14'!$A$4:$G$4</c:f>
              <c:numCache>
                <c:formatCode>General</c:formatCode>
                <c:ptCount val="7"/>
                <c:pt idx="0">
                  <c:v>35</c:v>
                </c:pt>
                <c:pt idx="1">
                  <c:v>28</c:v>
                </c:pt>
                <c:pt idx="2">
                  <c:v>37</c:v>
                </c:pt>
                <c:pt idx="3">
                  <c:v>23</c:v>
                </c:pt>
                <c:pt idx="4">
                  <c:v>35</c:v>
                </c:pt>
                <c:pt idx="5">
                  <c:v>39</c:v>
                </c:pt>
                <c:pt idx="6">
                  <c:v>52</c:v>
                </c:pt>
              </c:numCache>
            </c:numRef>
          </c:val>
        </c:ser>
        <c:ser>
          <c:idx val="1"/>
          <c:order val="1"/>
          <c:tx>
            <c:v>Sezona 2012</c:v>
          </c:tx>
          <c:invertIfNegative val="0"/>
          <c:cat>
            <c:strLit>
              <c:ptCount val="1"/>
              <c:pt idx="0">
                <c:v>Pohárové závody a MČR</c:v>
              </c:pt>
            </c:strLit>
          </c:cat>
          <c:val>
            <c:numRef>
              <c:f>'Q srovnani 11_12_13_14'!$A$7:$G$7</c:f>
              <c:numCache>
                <c:formatCode>General</c:formatCode>
                <c:ptCount val="7"/>
                <c:pt idx="0">
                  <c:v>41</c:v>
                </c:pt>
                <c:pt idx="1">
                  <c:v>37</c:v>
                </c:pt>
                <c:pt idx="2">
                  <c:v>47</c:v>
                </c:pt>
                <c:pt idx="3">
                  <c:v>34</c:v>
                </c:pt>
                <c:pt idx="4">
                  <c:v>49</c:v>
                </c:pt>
                <c:pt idx="5">
                  <c:v>60</c:v>
                </c:pt>
                <c:pt idx="6">
                  <c:v>69</c:v>
                </c:pt>
              </c:numCache>
            </c:numRef>
          </c:val>
        </c:ser>
        <c:ser>
          <c:idx val="2"/>
          <c:order val="2"/>
          <c:tx>
            <c:v>Sezona 2013</c:v>
          </c:tx>
          <c:invertIfNegative val="0"/>
          <c:val>
            <c:numRef>
              <c:f>'Q srovnani 11_12_13_14'!$A$10:$G$10</c:f>
              <c:numCache>
                <c:formatCode>General</c:formatCode>
                <c:ptCount val="7"/>
                <c:pt idx="0">
                  <c:v>66</c:v>
                </c:pt>
                <c:pt idx="1">
                  <c:v>57</c:v>
                </c:pt>
                <c:pt idx="2">
                  <c:v>61</c:v>
                </c:pt>
                <c:pt idx="3">
                  <c:v>38</c:v>
                </c:pt>
                <c:pt idx="4">
                  <c:v>58</c:v>
                </c:pt>
                <c:pt idx="5">
                  <c:v>52</c:v>
                </c:pt>
                <c:pt idx="6">
                  <c:v>73</c:v>
                </c:pt>
              </c:numCache>
            </c:numRef>
          </c:val>
        </c:ser>
        <c:ser>
          <c:idx val="3"/>
          <c:order val="3"/>
          <c:tx>
            <c:v>Sezona 2014</c:v>
          </c:tx>
          <c:invertIfNegative val="0"/>
          <c:val>
            <c:numRef>
              <c:f>'Q srovnani 11_12_13_14'!$A$13:$G$13</c:f>
              <c:numCache>
                <c:formatCode>General</c:formatCode>
                <c:ptCount val="7"/>
                <c:pt idx="0">
                  <c:v>66</c:v>
                </c:pt>
                <c:pt idx="1">
                  <c:v>75</c:v>
                </c:pt>
                <c:pt idx="2">
                  <c:v>49</c:v>
                </c:pt>
                <c:pt idx="3">
                  <c:v>58</c:v>
                </c:pt>
                <c:pt idx="4">
                  <c:v>33</c:v>
                </c:pt>
                <c:pt idx="5">
                  <c:v>64</c:v>
                </c:pt>
                <c:pt idx="6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5474904"/>
        <c:axId val="225474120"/>
      </c:barChart>
      <c:catAx>
        <c:axId val="225474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225474120"/>
        <c:crosses val="autoZero"/>
        <c:auto val="1"/>
        <c:lblAlgn val="ctr"/>
        <c:lblOffset val="100"/>
        <c:noMultiLvlLbl val="0"/>
      </c:catAx>
      <c:valAx>
        <c:axId val="225474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2254749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cs-CZ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77850" y="1371600"/>
            <a:ext cx="8505952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77850" y="3228536"/>
            <a:ext cx="8509254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98E56-E898-4BC0-ABBB-5247F40CF9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D3FF8-9892-4D3F-BDF2-B2570EE3620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4548" y="1316736"/>
            <a:ext cx="84201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74548" y="2704664"/>
            <a:ext cx="84201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0408D-0EF4-468D-B8E8-E1A413FFE3F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9530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3555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A613-93B7-4035-9008-E680F4BAC7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95300" y="1855248"/>
            <a:ext cx="4376870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032111" y="1859758"/>
            <a:ext cx="437859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95300" y="2514600"/>
            <a:ext cx="437687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032111" y="2514600"/>
            <a:ext cx="437859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8938A-8A0B-4110-8569-401F47FB077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9795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68CC8-952A-4850-9D3B-86A9FE9AF81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59A3E-29A1-4858-9A00-01262AE3F00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2950" y="514352"/>
            <a:ext cx="29718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742950" y="1676400"/>
            <a:ext cx="29718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872971" y="1676400"/>
            <a:ext cx="5537729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EE30E-D82A-4F21-8829-7564407690A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4"/>
          <p:cNvSpPr/>
          <p:nvPr/>
        </p:nvSpPr>
        <p:spPr>
          <a:xfrm rot="420000" flipV="1">
            <a:off x="3429000" y="1108075"/>
            <a:ext cx="569595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Pravoúhlý trojúhelník 5"/>
          <p:cNvSpPr/>
          <p:nvPr/>
        </p:nvSpPr>
        <p:spPr>
          <a:xfrm rot="420000" flipV="1">
            <a:off x="8670925" y="5359400"/>
            <a:ext cx="1682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Volný tvar 6"/>
          <p:cNvSpPr>
            <a:spLocks/>
          </p:cNvSpPr>
          <p:nvPr/>
        </p:nvSpPr>
        <p:spPr bwMode="auto">
          <a:xfrm flipV="1">
            <a:off x="-11113" y="5816600"/>
            <a:ext cx="9928226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 flipV="1">
            <a:off x="4746625" y="6219825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0400" y="1176997"/>
            <a:ext cx="2397252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0400" y="2828785"/>
            <a:ext cx="239395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776276" y="1199517"/>
            <a:ext cx="500253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0300" y="6356350"/>
            <a:ext cx="660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16315-3F54-4C60-AD08-328993791CB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5E0BB-0F8A-44CF-A130-A8E847E2B1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181850" y="914402"/>
            <a:ext cx="2228850" cy="5211763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95300" y="914402"/>
            <a:ext cx="6521450" cy="5211763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FF4D8-65E9-477E-A813-2FC82ED7359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742950" y="1981200"/>
            <a:ext cx="8420100" cy="4114800"/>
          </a:xfrm>
        </p:spPr>
        <p:txBody>
          <a:bodyPr>
            <a:normAutofit/>
          </a:bodyPr>
          <a:lstStyle/>
          <a:p>
            <a:pPr lvl="0"/>
            <a:endParaRPr lang="cs-CZ" noProof="0" smtClean="0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66BC4-8E99-4D98-BBFC-9A12519CD4D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11113" y="-7938"/>
            <a:ext cx="9928226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746625" y="-7938"/>
            <a:ext cx="5159375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Zástupný symbol pro nadpis 8"/>
          <p:cNvSpPr>
            <a:spLocks noGrp="1"/>
          </p:cNvSpPr>
          <p:nvPr>
            <p:ph type="title"/>
          </p:nvPr>
        </p:nvSpPr>
        <p:spPr bwMode="auto">
          <a:xfrm>
            <a:off x="495300" y="70485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US" smtClean="0"/>
          </a:p>
        </p:txBody>
      </p:sp>
      <p:sp>
        <p:nvSpPr>
          <p:cNvPr id="1029" name="Zástupný symbol pro text 29"/>
          <p:cNvSpPr>
            <a:spLocks noGrp="1"/>
          </p:cNvSpPr>
          <p:nvPr>
            <p:ph type="body" idx="1"/>
          </p:nvPr>
        </p:nvSpPr>
        <p:spPr bwMode="auto">
          <a:xfrm>
            <a:off x="495300" y="1935163"/>
            <a:ext cx="89154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889250" y="6356350"/>
            <a:ext cx="3632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585200" y="6356350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D2B733E-3939-4911-9A05-E035DE917B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grpSp>
        <p:nvGrpSpPr>
          <p:cNvPr id="1033" name="Skupina 1"/>
          <p:cNvGrpSpPr>
            <a:grpSpLocks/>
          </p:cNvGrpSpPr>
          <p:nvPr/>
        </p:nvGrpSpPr>
        <p:grpSpPr bwMode="auto">
          <a:xfrm>
            <a:off x="-20638" y="203200"/>
            <a:ext cx="9945688" cy="647700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00" r:id="rId2"/>
    <p:sldLayoutId id="214748391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11" r:id="rId9"/>
    <p:sldLayoutId id="2147483906" r:id="rId10"/>
    <p:sldLayoutId id="2147483907" r:id="rId11"/>
    <p:sldLayoutId id="214748390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ek 2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1268413"/>
            <a:ext cx="13843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76288" y="4868863"/>
            <a:ext cx="8420100" cy="9366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smtClean="0"/>
              <a:t/>
            </a:r>
            <a:br>
              <a:rPr lang="cs-CZ" sz="5400" b="1" dirty="0" smtClean="0"/>
            </a:br>
            <a:r>
              <a:rPr lang="cs-CZ" sz="5400" b="1" dirty="0" smtClean="0"/>
              <a:t/>
            </a:r>
            <a:br>
              <a:rPr lang="cs-CZ" sz="5400" b="1" dirty="0" smtClean="0"/>
            </a:br>
            <a:r>
              <a:rPr lang="cs-CZ" sz="5400" b="1" dirty="0" smtClean="0"/>
              <a:t/>
            </a:r>
            <a:br>
              <a:rPr lang="cs-CZ" sz="5400" b="1" dirty="0" smtClean="0"/>
            </a:br>
            <a:r>
              <a:rPr lang="cs-CZ" sz="5400" b="1" dirty="0" smtClean="0"/>
              <a:t/>
            </a:r>
            <a:br>
              <a:rPr lang="cs-CZ" sz="5400" b="1" dirty="0" smtClean="0"/>
            </a:br>
            <a:r>
              <a:rPr lang="cs-CZ" sz="5400" b="1" dirty="0" smtClean="0"/>
              <a:t/>
            </a:r>
            <a:br>
              <a:rPr lang="cs-CZ" sz="5400" b="1" dirty="0" smtClean="0"/>
            </a:br>
            <a:r>
              <a:rPr lang="cs-CZ" sz="5400" b="1" dirty="0" smtClean="0"/>
              <a:t>KONFERENCE ČSJ 2015</a:t>
            </a:r>
            <a:br>
              <a:rPr lang="cs-CZ" sz="5400" b="1" dirty="0" smtClean="0"/>
            </a:br>
            <a:r>
              <a:rPr lang="cs-CZ" sz="5400" b="1" dirty="0" smtClean="0"/>
              <a:t/>
            </a:r>
            <a:br>
              <a:rPr lang="cs-CZ" sz="5400" b="1" dirty="0" smtClean="0"/>
            </a:br>
            <a:r>
              <a:rPr lang="cs-CZ" sz="5400" b="1" dirty="0" smtClean="0"/>
              <a:t>24. ledna 2015</a:t>
            </a:r>
            <a:br>
              <a:rPr lang="cs-CZ" sz="5400" b="1" dirty="0" smtClean="0"/>
            </a:br>
            <a:r>
              <a:rPr lang="cs-CZ" sz="5400" b="1" dirty="0" smtClean="0"/>
              <a:t/>
            </a:r>
            <a:br>
              <a:rPr lang="cs-CZ" sz="5400" b="1" dirty="0" smtClean="0"/>
            </a:br>
            <a:r>
              <a:rPr lang="cs-CZ" sz="5400" b="1" dirty="0" smtClean="0"/>
              <a:t>Aula ČSTV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2133600"/>
            <a:ext cx="84201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Zpráva o činnosti Komise mládeže za rok 2014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7850" y="3228975"/>
            <a:ext cx="8509000" cy="1752600"/>
          </a:xfrm>
        </p:spPr>
        <p:txBody>
          <a:bodyPr/>
          <a:lstStyle/>
          <a:p>
            <a:pPr marR="0" eaLnBrk="1" hangingPunct="1"/>
            <a:r>
              <a:rPr lang="cs-CZ" smtClean="0"/>
              <a:t>Předkládá : Vladimír Dvořák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1"/>
          <p:cNvSpPr>
            <a:spLocks noGrp="1" noChangeArrowheads="1"/>
          </p:cNvSpPr>
          <p:nvPr>
            <p:ph type="title"/>
          </p:nvPr>
        </p:nvSpPr>
        <p:spPr>
          <a:xfrm>
            <a:off x="1006475" y="333375"/>
            <a:ext cx="8915400" cy="1143000"/>
          </a:xfrm>
        </p:spPr>
        <p:txBody>
          <a:bodyPr/>
          <a:lstStyle/>
          <a:p>
            <a:pPr eaLnBrk="1" hangingPunct="1"/>
            <a:r>
              <a:rPr lang="cs-CZ" sz="4000" smtClean="0"/>
              <a:t>Složení a práce Komise mládeže </a:t>
            </a:r>
          </a:p>
        </p:txBody>
      </p:sp>
      <p:sp>
        <p:nvSpPr>
          <p:cNvPr id="7171" name="Zástupný symbol pro text 6"/>
          <p:cNvSpPr>
            <a:spLocks noGrp="1"/>
          </p:cNvSpPr>
          <p:nvPr>
            <p:ph type="body" idx="1"/>
          </p:nvPr>
        </p:nvSpPr>
        <p:spPr>
          <a:xfrm>
            <a:off x="495300" y="1855788"/>
            <a:ext cx="4376738" cy="658812"/>
          </a:xfrm>
        </p:spPr>
        <p:txBody>
          <a:bodyPr/>
          <a:lstStyle/>
          <a:p>
            <a:r>
              <a:rPr lang="cs-CZ" smtClean="0"/>
              <a:t>Členové Komise mládeže</a:t>
            </a:r>
            <a:endParaRPr lang="en-US" smtClean="0"/>
          </a:p>
        </p:txBody>
      </p:sp>
      <p:sp>
        <p:nvSpPr>
          <p:cNvPr id="7172" name="Zástupný symbol pro text 7"/>
          <p:cNvSpPr>
            <a:spLocks noGrp="1"/>
          </p:cNvSpPr>
          <p:nvPr>
            <p:ph type="body" sz="half" idx="3"/>
          </p:nvPr>
        </p:nvSpPr>
        <p:spPr>
          <a:xfrm>
            <a:off x="5032375" y="1860550"/>
            <a:ext cx="4378325" cy="654050"/>
          </a:xfrm>
        </p:spPr>
        <p:txBody>
          <a:bodyPr/>
          <a:lstStyle/>
          <a:p>
            <a:r>
              <a:rPr lang="cs-CZ" smtClean="0"/>
              <a:t>Schůze Komise mládeže</a:t>
            </a:r>
            <a:endParaRPr lang="en-US" smtClean="0"/>
          </a:p>
        </p:txBody>
      </p:sp>
      <p:sp>
        <p:nvSpPr>
          <p:cNvPr id="7173" name="Zástupný symbol pro obsah 5"/>
          <p:cNvSpPr>
            <a:spLocks noGrp="1"/>
          </p:cNvSpPr>
          <p:nvPr>
            <p:ph sz="quarter" idx="2"/>
          </p:nvPr>
        </p:nvSpPr>
        <p:spPr>
          <a:xfrm>
            <a:off x="495300" y="2514601"/>
            <a:ext cx="4376738" cy="3846512"/>
          </a:xfrm>
        </p:spPr>
        <p:txBody>
          <a:bodyPr/>
          <a:lstStyle/>
          <a:p>
            <a:r>
              <a:rPr lang="cs-CZ" dirty="0" smtClean="0"/>
              <a:t>Michal Smolař</a:t>
            </a:r>
          </a:p>
          <a:p>
            <a:r>
              <a:rPr lang="cs-CZ" dirty="0" smtClean="0"/>
              <a:t>Boris Živný </a:t>
            </a:r>
          </a:p>
          <a:p>
            <a:r>
              <a:rPr lang="cs-CZ" dirty="0" smtClean="0"/>
              <a:t>Václav Novotný</a:t>
            </a:r>
          </a:p>
          <a:p>
            <a:r>
              <a:rPr lang="cs-CZ" dirty="0" smtClean="0"/>
              <a:t>Pavel Schwarz</a:t>
            </a:r>
          </a:p>
          <a:p>
            <a:r>
              <a:rPr lang="cs-CZ" dirty="0" smtClean="0"/>
              <a:t>Pavel Hlubuček</a:t>
            </a:r>
          </a:p>
          <a:p>
            <a:r>
              <a:rPr lang="cs-CZ" dirty="0" smtClean="0"/>
              <a:t>Zdeněk Parůžek</a:t>
            </a:r>
          </a:p>
          <a:p>
            <a:r>
              <a:rPr lang="cs-CZ" dirty="0" smtClean="0"/>
              <a:t>Vladimír Dvořák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 smtClean="0"/>
              <a:t>Z osobních důvodů na práci v KM rezignoval Marek Směšný </a:t>
            </a:r>
            <a:endParaRPr lang="en-US" dirty="0" smtClean="0"/>
          </a:p>
        </p:txBody>
      </p:sp>
      <p:sp>
        <p:nvSpPr>
          <p:cNvPr id="7174" name="Zástupný symbol pro obsah 8"/>
          <p:cNvSpPr>
            <a:spLocks noGrp="1"/>
          </p:cNvSpPr>
          <p:nvPr>
            <p:ph sz="quarter" idx="4"/>
          </p:nvPr>
        </p:nvSpPr>
        <p:spPr>
          <a:xfrm>
            <a:off x="5032375" y="2514600"/>
            <a:ext cx="4378325" cy="3846513"/>
          </a:xfrm>
        </p:spPr>
        <p:txBody>
          <a:bodyPr/>
          <a:lstStyle/>
          <a:p>
            <a:r>
              <a:rPr lang="cs-CZ" dirty="0" smtClean="0"/>
              <a:t>15.1. 2014, Praha </a:t>
            </a:r>
          </a:p>
          <a:p>
            <a:r>
              <a:rPr lang="cs-CZ" dirty="0" smtClean="0"/>
              <a:t>25.1. 2014, Praha </a:t>
            </a:r>
          </a:p>
          <a:p>
            <a:r>
              <a:rPr lang="cs-CZ" dirty="0" smtClean="0"/>
              <a:t>7.10. 2014, Praha</a:t>
            </a:r>
          </a:p>
        </p:txBody>
      </p:sp>
      <p:pic>
        <p:nvPicPr>
          <p:cNvPr id="7175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8" y="115888"/>
            <a:ext cx="647700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1423988" y="476250"/>
            <a:ext cx="7739062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Činnost Komise mládeže v roce 2014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49313" y="1268413"/>
            <a:ext cx="8420100" cy="5256212"/>
          </a:xfrm>
        </p:spPr>
        <p:txBody>
          <a:bodyPr/>
          <a:lstStyle/>
          <a:p>
            <a:pPr eaLnBrk="1" hangingPunct="1"/>
            <a:r>
              <a:rPr lang="cs-CZ" b="1" u="sng" dirty="0" smtClean="0"/>
              <a:t>Rozšiřování podpory pro kluby a asociace lodních tříd</a:t>
            </a:r>
            <a:r>
              <a:rPr lang="cs-CZ" dirty="0" smtClean="0"/>
              <a:t>, které vychovávají, respektive sdružují mladé jachtaře.</a:t>
            </a:r>
          </a:p>
          <a:p>
            <a:pPr lvl="1" eaLnBrk="1" hangingPunct="1"/>
            <a:r>
              <a:rPr lang="cs-CZ" dirty="0" smtClean="0"/>
              <a:t>V roce 2014 bylo na podporu rozděleno 800 000.-Kč a  podpora se rozšířila na třídu RS </a:t>
            </a:r>
            <a:r>
              <a:rPr lang="cs-CZ" dirty="0" err="1" smtClean="0"/>
              <a:t>Feva</a:t>
            </a:r>
            <a:r>
              <a:rPr lang="cs-CZ" dirty="0" smtClean="0"/>
              <a:t> a pro rok 2015 bylo odsouhlaseno rozšíření o dětské windsurfingy </a:t>
            </a:r>
          </a:p>
          <a:p>
            <a:pPr lvl="1" eaLnBrk="1" hangingPunct="1"/>
            <a:r>
              <a:rPr lang="cs-CZ" dirty="0" smtClean="0"/>
              <a:t>V roce 2014 se zvýšil počet </a:t>
            </a:r>
            <a:r>
              <a:rPr lang="cs-CZ" dirty="0" smtClean="0"/>
              <a:t>podporovaných </a:t>
            </a:r>
            <a:r>
              <a:rPr lang="cs-CZ" dirty="0" smtClean="0"/>
              <a:t>klubů ze 12 na 15 klubů, příspěvek rozdělen mezi 12 klubů</a:t>
            </a:r>
          </a:p>
          <a:p>
            <a:pPr lvl="1" eaLnBrk="1" hangingPunct="1"/>
            <a:r>
              <a:rPr lang="cs-CZ" dirty="0" smtClean="0"/>
              <a:t>V roce 2014 došlo k navýšení prostředků na podporu vybraných lodních tříd prostřednictvím ALT na 300 000.-Kč a byly rozděleny mezi LT</a:t>
            </a:r>
          </a:p>
          <a:p>
            <a:pPr lvl="2" eaLnBrk="1" hangingPunct="1"/>
            <a:r>
              <a:rPr lang="cs-CZ" dirty="0" smtClean="0"/>
              <a:t>RS </a:t>
            </a:r>
            <a:r>
              <a:rPr lang="cs-CZ" dirty="0" err="1" smtClean="0"/>
              <a:t>Feva</a:t>
            </a:r>
            <a:r>
              <a:rPr lang="cs-CZ" dirty="0" smtClean="0"/>
              <a:t>, </a:t>
            </a:r>
            <a:r>
              <a:rPr lang="cs-CZ" dirty="0" err="1" smtClean="0"/>
              <a:t>Cadet</a:t>
            </a:r>
            <a:r>
              <a:rPr lang="cs-CZ" dirty="0" smtClean="0"/>
              <a:t>, 420, Evropa, Laser 4,7, Laser </a:t>
            </a:r>
            <a:r>
              <a:rPr lang="cs-CZ" dirty="0" err="1" smtClean="0"/>
              <a:t>Radial</a:t>
            </a:r>
            <a:r>
              <a:rPr lang="cs-CZ" dirty="0" smtClean="0"/>
              <a:t>, Laser Standard, </a:t>
            </a:r>
            <a:r>
              <a:rPr lang="cs-CZ" dirty="0" err="1" smtClean="0"/>
              <a:t>Splash</a:t>
            </a:r>
            <a:endParaRPr lang="cs-CZ" dirty="0" smtClean="0"/>
          </a:p>
          <a:p>
            <a:pPr lvl="1" eaLnBrk="1" hangingPunct="1"/>
            <a:endParaRPr lang="cs-CZ" dirty="0" smtClean="0"/>
          </a:p>
          <a:p>
            <a:pPr eaLnBrk="1" hangingPunct="1"/>
            <a:endParaRPr lang="cs-CZ" dirty="0" smtClean="0"/>
          </a:p>
        </p:txBody>
      </p:sp>
      <p:pic>
        <p:nvPicPr>
          <p:cNvPr id="9220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1423988" y="476250"/>
            <a:ext cx="7739062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Činnost Komise mládeže v roce 2014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849313" y="1268413"/>
            <a:ext cx="8420100" cy="5256212"/>
          </a:xfrm>
        </p:spPr>
        <p:txBody>
          <a:bodyPr/>
          <a:lstStyle/>
          <a:p>
            <a:pPr eaLnBrk="1" hangingPunct="1"/>
            <a:r>
              <a:rPr lang="cs-CZ" b="1" u="sng" dirty="0" smtClean="0"/>
              <a:t>Aktualizace koncepce lodních tříd a přechod mezi nimi – Olympijská cesta jachtaře</a:t>
            </a:r>
            <a:r>
              <a:rPr lang="cs-CZ" dirty="0" smtClean="0"/>
              <a:t> </a:t>
            </a:r>
          </a:p>
          <a:p>
            <a:r>
              <a:rPr lang="cs-CZ" sz="2800" dirty="0" smtClean="0"/>
              <a:t>Laser 4,7 – Laser </a:t>
            </a:r>
            <a:r>
              <a:rPr lang="cs-CZ" sz="2800" dirty="0" err="1" smtClean="0"/>
              <a:t>Radial</a:t>
            </a:r>
            <a:r>
              <a:rPr lang="cs-CZ" sz="2800" dirty="0" smtClean="0"/>
              <a:t> - Laser Standard nebo </a:t>
            </a:r>
            <a:r>
              <a:rPr lang="cs-CZ" sz="2800" dirty="0" err="1" smtClean="0"/>
              <a:t>Finn</a:t>
            </a:r>
            <a:endParaRPr lang="cs-CZ" sz="2400" dirty="0" smtClean="0"/>
          </a:p>
          <a:p>
            <a:r>
              <a:rPr lang="cs-CZ" sz="2800" dirty="0" smtClean="0"/>
              <a:t>420 – 470 </a:t>
            </a:r>
          </a:p>
          <a:p>
            <a:r>
              <a:rPr lang="cs-CZ" sz="2800" dirty="0" smtClean="0"/>
              <a:t>29er – 49er/49erFX </a:t>
            </a:r>
          </a:p>
          <a:p>
            <a:r>
              <a:rPr lang="cs-CZ" sz="2800" dirty="0" smtClean="0"/>
              <a:t>Rozšíření o windsurfing Techno 293 -  RS.X</a:t>
            </a:r>
          </a:p>
          <a:p>
            <a:endParaRPr lang="cs-CZ" sz="2800" dirty="0"/>
          </a:p>
          <a:p>
            <a:r>
              <a:rPr lang="cs-CZ" sz="2800" dirty="0" smtClean="0"/>
              <a:t>Parkovací lodní třídy pro mládež</a:t>
            </a:r>
          </a:p>
          <a:p>
            <a:pPr lvl="1"/>
            <a:r>
              <a:rPr lang="cs-CZ" dirty="0" smtClean="0"/>
              <a:t>Evropa</a:t>
            </a:r>
          </a:p>
          <a:p>
            <a:pPr lvl="1"/>
            <a:r>
              <a:rPr lang="cs-CZ" dirty="0" err="1" smtClean="0"/>
              <a:t>Splash</a:t>
            </a:r>
            <a:endParaRPr lang="cs-CZ" dirty="0" smtClean="0"/>
          </a:p>
        </p:txBody>
      </p:sp>
      <p:pic>
        <p:nvPicPr>
          <p:cNvPr id="11268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491902"/>
          </a:xfrm>
        </p:spPr>
        <p:txBody>
          <a:bodyPr/>
          <a:lstStyle/>
          <a:p>
            <a:r>
              <a:rPr lang="cs-CZ" sz="4400" dirty="0" smtClean="0"/>
              <a:t>Podporované lodní třídy </a:t>
            </a:r>
            <a:endParaRPr lang="cs-CZ" sz="44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640" y="980728"/>
            <a:ext cx="7128792" cy="580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3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1136650" y="476250"/>
            <a:ext cx="8640763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Hlavní události roku 2014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15925" y="1125538"/>
            <a:ext cx="8853488" cy="5399087"/>
          </a:xfrm>
        </p:spPr>
        <p:txBody>
          <a:bodyPr/>
          <a:lstStyle/>
          <a:p>
            <a:pPr eaLnBrk="1" hangingPunct="1"/>
            <a:r>
              <a:rPr lang="cs-CZ" b="1" u="sng" dirty="0" smtClean="0"/>
              <a:t>Rozšíření podpory klubů vychovávající děti a mládež o lodní třídu RS </a:t>
            </a:r>
            <a:r>
              <a:rPr lang="cs-CZ" b="1" u="sng" dirty="0" err="1" smtClean="0"/>
              <a:t>Feva</a:t>
            </a:r>
            <a:r>
              <a:rPr lang="cs-CZ" b="1" u="sng" dirty="0" smtClean="0"/>
              <a:t> a další kluby na celkem 15 </a:t>
            </a:r>
            <a:endParaRPr lang="cs-CZ" dirty="0" smtClean="0"/>
          </a:p>
          <a:p>
            <a:pPr eaLnBrk="1" hangingPunct="1"/>
            <a:endParaRPr lang="cs-CZ" dirty="0" smtClean="0"/>
          </a:p>
        </p:txBody>
      </p:sp>
      <p:pic>
        <p:nvPicPr>
          <p:cNvPr id="14340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088" y="2204864"/>
            <a:ext cx="3670300" cy="403224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14" y="2186763"/>
            <a:ext cx="5432378" cy="3546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Analýza fungování podpory klubů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Od roku 2011 narostl počet dětí s alespoň 1 startem o 35</a:t>
            </a:r>
            <a:r>
              <a:rPr lang="cs-CZ" dirty="0" smtClean="0"/>
              <a:t>% z 207 na 278.</a:t>
            </a:r>
            <a:endParaRPr lang="cs-CZ" dirty="0"/>
          </a:p>
          <a:p>
            <a:r>
              <a:rPr lang="cs-CZ" dirty="0"/>
              <a:t>Od roku 2011 došlo díky </a:t>
            </a:r>
            <a:r>
              <a:rPr lang="cs-CZ" dirty="0" err="1"/>
              <a:t>RsF</a:t>
            </a:r>
            <a:r>
              <a:rPr lang="cs-CZ" dirty="0"/>
              <a:t> ke zdvojnásobení dětí závodících na 2 posádkových </a:t>
            </a:r>
            <a:r>
              <a:rPr lang="cs-CZ" dirty="0" smtClean="0"/>
              <a:t>lodích ze 46 na 208.</a:t>
            </a:r>
            <a:endParaRPr lang="cs-CZ" dirty="0"/>
          </a:p>
          <a:p>
            <a:r>
              <a:rPr lang="cs-CZ" dirty="0"/>
              <a:t>Od roku 2012 se počet klubů, které se zapojily do programu podpory zvýšil z 11 na 15</a:t>
            </a:r>
          </a:p>
        </p:txBody>
      </p:sp>
    </p:spTree>
    <p:extLst>
      <p:ext uri="{BB962C8B-B14F-4D97-AF65-F5344CB8AC3E}">
        <p14:creationId xmlns:p14="http://schemas.microsoft.com/office/powerpoint/2010/main" val="419592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1208088" y="476250"/>
            <a:ext cx="8569325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Hlavní události roku 2014</a:t>
            </a:r>
          </a:p>
        </p:txBody>
      </p:sp>
      <p:pic>
        <p:nvPicPr>
          <p:cNvPr id="15363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ovéPole 8"/>
          <p:cNvSpPr txBox="1">
            <a:spLocks noChangeArrowheads="1"/>
          </p:cNvSpPr>
          <p:nvPr/>
        </p:nvSpPr>
        <p:spPr bwMode="auto">
          <a:xfrm>
            <a:off x="560388" y="1341438"/>
            <a:ext cx="89296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s-CZ" sz="2800" b="1" dirty="0"/>
              <a:t>Zvýšení </a:t>
            </a:r>
            <a:r>
              <a:rPr lang="cs-CZ" sz="2800" b="1" dirty="0" err="1" smtClean="0"/>
              <a:t>prům.počtu</a:t>
            </a:r>
            <a:r>
              <a:rPr lang="cs-CZ" sz="2800" b="1" dirty="0" smtClean="0"/>
              <a:t> </a:t>
            </a:r>
            <a:r>
              <a:rPr lang="cs-CZ" sz="2800" b="1" dirty="0"/>
              <a:t>závodníků třídy Q na 4P </a:t>
            </a:r>
            <a:r>
              <a:rPr lang="cs-CZ" sz="2800" b="1" dirty="0" smtClean="0"/>
              <a:t>na 60</a:t>
            </a:r>
          </a:p>
          <a:p>
            <a:pPr>
              <a:buFont typeface="Arial" charset="0"/>
              <a:buChar char="•"/>
            </a:pPr>
            <a:r>
              <a:rPr lang="cs-CZ" sz="2800" b="1" dirty="0" smtClean="0"/>
              <a:t>78 závodníků na MČR Q</a:t>
            </a:r>
            <a:endParaRPr lang="en-US" sz="2800" b="1" dirty="0"/>
          </a:p>
        </p:txBody>
      </p:sp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9228669"/>
              </p:ext>
            </p:extLst>
          </p:nvPr>
        </p:nvGraphicFramePr>
        <p:xfrm>
          <a:off x="416496" y="2265249"/>
          <a:ext cx="8915399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1208088" y="476250"/>
            <a:ext cx="8569325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Fungování SPS v roce 2014</a:t>
            </a:r>
          </a:p>
        </p:txBody>
      </p:sp>
      <p:pic>
        <p:nvPicPr>
          <p:cNvPr id="16387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Zástupný symbol pro obsah 5"/>
          <p:cNvSpPr>
            <a:spLocks noGrp="1"/>
          </p:cNvSpPr>
          <p:nvPr>
            <p:ph idx="1"/>
          </p:nvPr>
        </p:nvSpPr>
        <p:spPr>
          <a:xfrm>
            <a:off x="488504" y="1268760"/>
            <a:ext cx="9073008" cy="5256584"/>
          </a:xfrm>
        </p:spPr>
        <p:txBody>
          <a:bodyPr/>
          <a:lstStyle/>
          <a:p>
            <a:r>
              <a:rPr lang="cs-CZ" dirty="0" smtClean="0"/>
              <a:t>SPS vedl Antonín Mrzílek a dle doporučení </a:t>
            </a:r>
            <a:r>
              <a:rPr lang="cs-CZ" dirty="0" err="1" smtClean="0"/>
              <a:t>AltQ</a:t>
            </a:r>
            <a:r>
              <a:rPr lang="cs-CZ" dirty="0" smtClean="0"/>
              <a:t> s ním byla smlouva prodloužena na další 3 roky</a:t>
            </a:r>
          </a:p>
          <a:p>
            <a:r>
              <a:rPr lang="cs-CZ" dirty="0" smtClean="0"/>
              <a:t>Soustředění a mezinárodní IODA </a:t>
            </a:r>
            <a:r>
              <a:rPr lang="cs-CZ" smtClean="0"/>
              <a:t>závody 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36650" y="765175"/>
            <a:ext cx="8281988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Rozdělení podpory mezi ALT v roce 2014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76536" y="1556792"/>
            <a:ext cx="8568952" cy="4968552"/>
          </a:xfrm>
        </p:spPr>
        <p:txBody>
          <a:bodyPr/>
          <a:lstStyle/>
          <a:p>
            <a:pPr eaLnBrk="1" hangingPunct="1"/>
            <a:r>
              <a:rPr lang="cs-CZ" sz="2800" b="1" u="sng" dirty="0" smtClean="0"/>
              <a:t>Celkem rozděleno 			300 000.-Kč </a:t>
            </a:r>
          </a:p>
          <a:p>
            <a:pPr lvl="1"/>
            <a:r>
              <a:rPr lang="cs-CZ" dirty="0" smtClean="0"/>
              <a:t>RS </a:t>
            </a:r>
            <a:r>
              <a:rPr lang="cs-CZ" dirty="0" err="1" smtClean="0"/>
              <a:t>Feva</a:t>
            </a:r>
            <a:r>
              <a:rPr lang="cs-CZ" dirty="0" smtClean="0"/>
              <a:t>						115 596.-Kč</a:t>
            </a:r>
          </a:p>
          <a:p>
            <a:pPr lvl="1"/>
            <a:r>
              <a:rPr lang="cs-CZ" dirty="0" err="1" smtClean="0"/>
              <a:t>Cadet</a:t>
            </a:r>
            <a:r>
              <a:rPr lang="cs-CZ" dirty="0" smtClean="0"/>
              <a:t> 						42 661.-Kč</a:t>
            </a:r>
          </a:p>
          <a:p>
            <a:pPr lvl="1"/>
            <a:r>
              <a:rPr lang="cs-CZ" dirty="0" smtClean="0"/>
              <a:t>Laser 4,7						38 532.-Kč</a:t>
            </a:r>
          </a:p>
          <a:p>
            <a:pPr lvl="1"/>
            <a:r>
              <a:rPr lang="cs-CZ" dirty="0"/>
              <a:t>Evropa						37 156.-Kč</a:t>
            </a:r>
          </a:p>
          <a:p>
            <a:pPr lvl="1"/>
            <a:r>
              <a:rPr lang="cs-CZ" dirty="0" smtClean="0"/>
              <a:t>Laser </a:t>
            </a:r>
            <a:r>
              <a:rPr lang="cs-CZ" dirty="0" err="1" smtClean="0"/>
              <a:t>Radial</a:t>
            </a:r>
            <a:r>
              <a:rPr lang="cs-CZ" dirty="0" smtClean="0"/>
              <a:t>					32 338.-Kč</a:t>
            </a:r>
          </a:p>
          <a:p>
            <a:pPr lvl="1"/>
            <a:r>
              <a:rPr lang="cs-CZ" dirty="0" smtClean="0"/>
              <a:t>420						15 138.-Kč</a:t>
            </a:r>
          </a:p>
          <a:p>
            <a:pPr lvl="1"/>
            <a:r>
              <a:rPr lang="cs-CZ" dirty="0" err="1" smtClean="0"/>
              <a:t>Splash</a:t>
            </a:r>
            <a:r>
              <a:rPr lang="cs-CZ" dirty="0" smtClean="0"/>
              <a:t>						11 009.-Kč</a:t>
            </a:r>
          </a:p>
          <a:p>
            <a:pPr lvl="1"/>
            <a:r>
              <a:rPr lang="cs-CZ" dirty="0" smtClean="0"/>
              <a:t>Laser						5 505.-Kč</a:t>
            </a:r>
          </a:p>
          <a:p>
            <a:pPr lvl="1"/>
            <a:r>
              <a:rPr lang="cs-CZ" dirty="0" smtClean="0"/>
              <a:t>29r						2 752.-Kč</a:t>
            </a:r>
          </a:p>
          <a:p>
            <a:pPr lvl="2" eaLnBrk="1" hangingPunct="1"/>
            <a:r>
              <a:rPr lang="cs-CZ" sz="2000" dirty="0" smtClean="0"/>
              <a:t>Klíč k rozdělení - počet závodníků s licencí a alespoň 1 startem.</a:t>
            </a:r>
            <a:endParaRPr lang="cs-CZ" dirty="0" smtClean="0"/>
          </a:p>
          <a:p>
            <a:pPr lvl="1" eaLnBrk="1" hangingPunct="1"/>
            <a:endParaRPr lang="cs-CZ" dirty="0" smtClean="0"/>
          </a:p>
          <a:p>
            <a:pPr eaLnBrk="1" hangingPunct="1"/>
            <a:endParaRPr lang="cs-CZ" dirty="0" smtClean="0"/>
          </a:p>
        </p:txBody>
      </p:sp>
      <p:pic>
        <p:nvPicPr>
          <p:cNvPr id="17412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1208088" y="476250"/>
            <a:ext cx="8569325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Plnění priorit za rok 2014</a:t>
            </a:r>
          </a:p>
        </p:txBody>
      </p:sp>
      <p:pic>
        <p:nvPicPr>
          <p:cNvPr id="19459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Zástupný symbol pro obsah 5"/>
          <p:cNvSpPr>
            <a:spLocks noGrp="1"/>
          </p:cNvSpPr>
          <p:nvPr>
            <p:ph idx="1"/>
          </p:nvPr>
        </p:nvSpPr>
        <p:spPr>
          <a:xfrm>
            <a:off x="488950" y="1196974"/>
            <a:ext cx="9072562" cy="5400377"/>
          </a:xfrm>
        </p:spPr>
        <p:txBody>
          <a:bodyPr/>
          <a:lstStyle/>
          <a:p>
            <a:r>
              <a:rPr lang="cs-CZ" sz="3200" b="1" dirty="0" smtClean="0"/>
              <a:t>Rozvoj členské základny </a:t>
            </a:r>
          </a:p>
          <a:p>
            <a:r>
              <a:rPr lang="cs-CZ" b="1" u="sng" dirty="0" smtClean="0"/>
              <a:t>motivovat klubové trenéry ke spolupráci </a:t>
            </a:r>
            <a:r>
              <a:rPr lang="cs-CZ" dirty="0" smtClean="0"/>
              <a:t> (zejména ve třídě Optimist)</a:t>
            </a:r>
          </a:p>
          <a:p>
            <a:pPr lvl="1"/>
            <a:r>
              <a:rPr lang="cs-CZ" dirty="0" smtClean="0"/>
              <a:t>Tonda Mrzílek výrazně zlepšil spolupráci trenérů </a:t>
            </a:r>
          </a:p>
          <a:p>
            <a:r>
              <a:rPr lang="cs-CZ" b="1" u="sng" dirty="0" smtClean="0"/>
              <a:t>rozšířit síť klubů vychovávajících mládež </a:t>
            </a:r>
            <a:r>
              <a:rPr lang="cs-CZ" dirty="0" smtClean="0"/>
              <a:t>o 2- 3 v krajích, kde dnes takové kluby nejsou </a:t>
            </a:r>
          </a:p>
          <a:p>
            <a:pPr lvl="1"/>
            <a:r>
              <a:rPr lang="cs-CZ" dirty="0" smtClean="0"/>
              <a:t>Přibyly 2 kluby které postavily tým  – </a:t>
            </a:r>
            <a:r>
              <a:rPr lang="cs-CZ" dirty="0" err="1" smtClean="0"/>
              <a:t>Yacht</a:t>
            </a:r>
            <a:r>
              <a:rPr lang="cs-CZ" dirty="0" smtClean="0"/>
              <a:t> Club Písek a JO Staré Splavy </a:t>
            </a:r>
          </a:p>
          <a:p>
            <a:r>
              <a:rPr lang="cs-CZ" b="1" u="sng" dirty="0" smtClean="0"/>
              <a:t>zvýšit počet klubů </a:t>
            </a:r>
            <a:r>
              <a:rPr lang="cs-CZ" dirty="0" smtClean="0"/>
              <a:t>o 2-3, které vychovávají mládež </a:t>
            </a:r>
            <a:r>
              <a:rPr lang="cs-CZ" u="sng" dirty="0" smtClean="0"/>
              <a:t>ve 2 posádkových třídách  </a:t>
            </a:r>
          </a:p>
          <a:p>
            <a:pPr lvl="1"/>
            <a:r>
              <a:rPr lang="cs-CZ" dirty="0" smtClean="0"/>
              <a:t>Přibyl jen 1 klub – YC Lipno nad Vltavou s RS </a:t>
            </a:r>
            <a:r>
              <a:rPr lang="cs-CZ" dirty="0" err="1" smtClean="0"/>
              <a:t>Feva</a:t>
            </a:r>
            <a:r>
              <a:rPr lang="cs-CZ" dirty="0" smtClean="0"/>
              <a:t> 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1208088" y="476250"/>
            <a:ext cx="8569325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Plnění priorit za rok 2014</a:t>
            </a:r>
          </a:p>
        </p:txBody>
      </p:sp>
      <p:pic>
        <p:nvPicPr>
          <p:cNvPr id="20483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Zástupný symbol pro obsah 5"/>
          <p:cNvSpPr>
            <a:spLocks noGrp="1"/>
          </p:cNvSpPr>
          <p:nvPr>
            <p:ph idx="1"/>
          </p:nvPr>
        </p:nvSpPr>
        <p:spPr>
          <a:xfrm>
            <a:off x="488950" y="1196974"/>
            <a:ext cx="8915400" cy="5184353"/>
          </a:xfrm>
        </p:spPr>
        <p:txBody>
          <a:bodyPr/>
          <a:lstStyle/>
          <a:p>
            <a:r>
              <a:rPr lang="cs-CZ" sz="3200" b="1" dirty="0" smtClean="0"/>
              <a:t>Rozvoj výkonnostního jachtingu </a:t>
            </a:r>
          </a:p>
          <a:p>
            <a:r>
              <a:rPr lang="cs-CZ" b="1" u="sng" dirty="0" smtClean="0"/>
              <a:t>podporovat soustředění organizovaná LT </a:t>
            </a:r>
          </a:p>
          <a:p>
            <a:pPr lvl="1"/>
            <a:r>
              <a:rPr lang="cs-CZ" dirty="0" smtClean="0"/>
              <a:t>Došlo k navýšení prostředků z 250 000.-Kč na 300 000.-Kč</a:t>
            </a:r>
          </a:p>
          <a:p>
            <a:pPr marL="393700" lvl="1" indent="0">
              <a:buNone/>
            </a:pPr>
            <a:endParaRPr lang="cs-CZ" dirty="0" smtClean="0"/>
          </a:p>
          <a:p>
            <a:r>
              <a:rPr lang="cs-CZ" b="1" u="sng" dirty="0" smtClean="0"/>
              <a:t>rozšířit podporované LT </a:t>
            </a:r>
          </a:p>
          <a:p>
            <a:pPr lvl="1"/>
            <a:r>
              <a:rPr lang="cs-CZ" dirty="0" smtClean="0"/>
              <a:t>Přidán windsurfing BIC TECNO 293</a:t>
            </a:r>
            <a:r>
              <a:rPr lang="cs-CZ" b="1" u="sng" dirty="0" smtClean="0"/>
              <a:t> </a:t>
            </a:r>
          </a:p>
          <a:p>
            <a:pPr marL="393700" lvl="1" indent="0">
              <a:buNone/>
            </a:pPr>
            <a:r>
              <a:rPr lang="cs-CZ" dirty="0" smtClean="0"/>
              <a:t> </a:t>
            </a:r>
          </a:p>
          <a:p>
            <a:r>
              <a:rPr lang="cs-CZ" b="1" u="sng" dirty="0" smtClean="0"/>
              <a:t>vytvořit systém přechodu dětí z tříd Q a </a:t>
            </a:r>
            <a:r>
              <a:rPr lang="cs-CZ" b="1" u="sng" dirty="0" err="1" smtClean="0"/>
              <a:t>Cadet</a:t>
            </a:r>
            <a:r>
              <a:rPr lang="cs-CZ" dirty="0" smtClean="0"/>
              <a:t>, které nemají ambice pro vrcholový sport, </a:t>
            </a:r>
            <a:r>
              <a:rPr lang="cs-CZ" b="1" u="sng" dirty="0" smtClean="0"/>
              <a:t>do výkonnostního okruhového jachtingu</a:t>
            </a:r>
          </a:p>
          <a:p>
            <a:pPr lvl="1"/>
            <a:r>
              <a:rPr lang="cs-CZ" dirty="0" smtClean="0"/>
              <a:t>Funguje přechod Q - RS </a:t>
            </a:r>
            <a:r>
              <a:rPr lang="cs-CZ" dirty="0" err="1" smtClean="0"/>
              <a:t>Feva</a:t>
            </a:r>
            <a:r>
              <a:rPr lang="cs-CZ" dirty="0" smtClean="0"/>
              <a:t>, Evropa, </a:t>
            </a:r>
            <a:r>
              <a:rPr lang="cs-CZ" dirty="0" err="1" smtClean="0"/>
              <a:t>Splash</a:t>
            </a:r>
            <a:endParaRPr lang="cs-CZ" dirty="0" smtClean="0"/>
          </a:p>
          <a:p>
            <a:pPr lvl="1"/>
            <a:r>
              <a:rPr lang="cs-CZ" dirty="0" smtClean="0"/>
              <a:t>Funguje přechod </a:t>
            </a:r>
            <a:r>
              <a:rPr lang="cs-CZ" dirty="0" err="1" smtClean="0"/>
              <a:t>Cadet</a:t>
            </a:r>
            <a:r>
              <a:rPr lang="cs-CZ" dirty="0" smtClean="0"/>
              <a:t> – </a:t>
            </a:r>
            <a:r>
              <a:rPr lang="cs-CZ" dirty="0" err="1" smtClean="0"/>
              <a:t>Fireball</a:t>
            </a:r>
            <a:r>
              <a:rPr lang="cs-CZ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1208088" y="476250"/>
            <a:ext cx="8569325" cy="731838"/>
          </a:xfrm>
        </p:spPr>
        <p:txBody>
          <a:bodyPr/>
          <a:lstStyle/>
          <a:p>
            <a:pPr eaLnBrk="1" hangingPunct="1"/>
            <a:r>
              <a:rPr lang="cs-CZ" sz="4000" dirty="0" smtClean="0"/>
              <a:t>Plnění priorit za rok 2014</a:t>
            </a:r>
          </a:p>
        </p:txBody>
      </p:sp>
      <p:pic>
        <p:nvPicPr>
          <p:cNvPr id="21507" name="Obrázek 3" descr="CSJ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88913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Zástupný symbol pro obsah 5"/>
          <p:cNvSpPr>
            <a:spLocks noGrp="1"/>
          </p:cNvSpPr>
          <p:nvPr>
            <p:ph idx="1"/>
          </p:nvPr>
        </p:nvSpPr>
        <p:spPr>
          <a:xfrm>
            <a:off x="488949" y="1196974"/>
            <a:ext cx="9288463" cy="5544393"/>
          </a:xfrm>
        </p:spPr>
        <p:txBody>
          <a:bodyPr/>
          <a:lstStyle/>
          <a:p>
            <a:r>
              <a:rPr lang="cs-CZ" sz="3200" b="1" dirty="0" smtClean="0"/>
              <a:t>Rozvoj vrcholového jachtingu </a:t>
            </a:r>
          </a:p>
          <a:p>
            <a:r>
              <a:rPr lang="cs-CZ" b="1" u="sng" dirty="0" smtClean="0"/>
              <a:t>budování Sportovního střediska ČSJ třídy Optimist </a:t>
            </a:r>
          </a:p>
          <a:p>
            <a:pPr lvl="1"/>
            <a:r>
              <a:rPr lang="cs-CZ" dirty="0" smtClean="0"/>
              <a:t>ME v Dublinu se zúčastnilo 6 závodníků, MS v Argentině nikdo</a:t>
            </a:r>
          </a:p>
          <a:p>
            <a:pPr lvl="1"/>
            <a:r>
              <a:rPr lang="cs-CZ" dirty="0" smtClean="0"/>
              <a:t>MS 2015 v Polsku nominováno 5 závodníků, ME 2015 ve Walesu nominováno 7 závodníků</a:t>
            </a:r>
          </a:p>
          <a:p>
            <a:r>
              <a:rPr lang="cs-CZ" b="1" u="sng" dirty="0" smtClean="0"/>
              <a:t>nové principy fungování SCM  </a:t>
            </a:r>
          </a:p>
          <a:p>
            <a:pPr lvl="1"/>
            <a:r>
              <a:rPr lang="cs-CZ" dirty="0" smtClean="0"/>
              <a:t>Viz zpráva SCM – funguje Laser a 29r</a:t>
            </a:r>
          </a:p>
          <a:p>
            <a:pPr lvl="1"/>
            <a:r>
              <a:rPr lang="cs-CZ" dirty="0" smtClean="0"/>
              <a:t>RS </a:t>
            </a:r>
            <a:r>
              <a:rPr lang="cs-CZ" dirty="0" err="1" smtClean="0"/>
              <a:t>Feva</a:t>
            </a:r>
            <a:r>
              <a:rPr lang="cs-CZ" dirty="0" smtClean="0"/>
              <a:t> vytváří potenciál i pro 420, zatím není využitý</a:t>
            </a:r>
          </a:p>
          <a:p>
            <a:r>
              <a:rPr lang="cs-CZ" b="1" u="sng" dirty="0" smtClean="0"/>
              <a:t>provázání SPS ČSJ třídy Q s SCM a RD </a:t>
            </a:r>
          </a:p>
          <a:p>
            <a:pPr lvl="1"/>
            <a:r>
              <a:rPr lang="cs-CZ" dirty="0" smtClean="0"/>
              <a:t>Máme 3 mládežnické trenéry – Q Tonda Mrzílek, Laser Michal Smolař, 29r David Křížek </a:t>
            </a:r>
          </a:p>
          <a:p>
            <a:pPr lvl="1"/>
            <a:r>
              <a:rPr lang="cs-CZ" dirty="0" smtClean="0"/>
              <a:t>Vazba mezi RDJ a RD viz zpráva SCM a KVS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mtClean="0"/>
              <a:t>K O N E C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7850" y="3228975"/>
            <a:ext cx="8509000" cy="1752600"/>
          </a:xfrm>
        </p:spPr>
        <p:txBody>
          <a:bodyPr/>
          <a:lstStyle/>
          <a:p>
            <a:pPr marR="0" eaLnBrk="1" hangingPunct="1"/>
            <a:r>
              <a:rPr lang="cs-CZ" smtClean="0"/>
              <a:t>Děkuji Vám za pozornost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1713</TotalTime>
  <Words>467</Words>
  <Application>Microsoft Office PowerPoint</Application>
  <PresentationFormat>A4 (210 x 297 mm)</PresentationFormat>
  <Paragraphs>91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Calibri</vt:lpstr>
      <vt:lpstr>Constantia</vt:lpstr>
      <vt:lpstr>Times New Roman</vt:lpstr>
      <vt:lpstr>Wingdings 2</vt:lpstr>
      <vt:lpstr>Tok</vt:lpstr>
      <vt:lpstr>     KONFERENCE ČSJ 2015  24. ledna 2015  Aula ČSTV</vt:lpstr>
      <vt:lpstr>Zpráva o činnosti Komise mládeže za rok 2014</vt:lpstr>
      <vt:lpstr>Složení a práce Komise mládeže </vt:lpstr>
      <vt:lpstr>Činnost Komise mládeže v roce 2014</vt:lpstr>
      <vt:lpstr>Činnost Komise mládeže v roce 2014</vt:lpstr>
      <vt:lpstr>Podporované lodní třídy </vt:lpstr>
      <vt:lpstr>Hlavní události roku 2014</vt:lpstr>
      <vt:lpstr>Analýza fungování podpory klubů</vt:lpstr>
      <vt:lpstr>Hlavní události roku 2014</vt:lpstr>
      <vt:lpstr>Fungování SPS v roce 2014</vt:lpstr>
      <vt:lpstr>Rozdělení podpory mezi ALT v roce 2014</vt:lpstr>
      <vt:lpstr>Plnění priorit za rok 2014</vt:lpstr>
      <vt:lpstr>Plnění priorit za rok 2014</vt:lpstr>
      <vt:lpstr>Plnění priorit za rok 2014</vt:lpstr>
      <vt:lpstr>K O N E C</vt:lpstr>
    </vt:vector>
  </TitlesOfParts>
  <Company>Správce konkursní podstaty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Zpráva o hospodaření ČSJ 2003</dc:title>
  <dc:creator>Martin Soušek</dc:creator>
  <cp:lastModifiedBy>Dvořák Vladimír</cp:lastModifiedBy>
  <cp:revision>151</cp:revision>
  <dcterms:created xsi:type="dcterms:W3CDTF">2004-01-30T18:07:30Z</dcterms:created>
  <dcterms:modified xsi:type="dcterms:W3CDTF">2015-01-23T19:34:27Z</dcterms:modified>
</cp:coreProperties>
</file>